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3" r:id="rId1"/>
  </p:sldMasterIdLst>
  <p:notesMasterIdLst>
    <p:notesMasterId r:id="rId16"/>
  </p:notesMasterIdLst>
  <p:sldIdLst>
    <p:sldId id="256" r:id="rId2"/>
    <p:sldId id="260" r:id="rId3"/>
    <p:sldId id="273" r:id="rId4"/>
    <p:sldId id="269" r:id="rId5"/>
    <p:sldId id="271" r:id="rId6"/>
    <p:sldId id="272" r:id="rId7"/>
    <p:sldId id="266" r:id="rId8"/>
    <p:sldId id="276" r:id="rId9"/>
    <p:sldId id="274" r:id="rId10"/>
    <p:sldId id="275" r:id="rId11"/>
    <p:sldId id="263" r:id="rId12"/>
    <p:sldId id="264" r:id="rId13"/>
    <p:sldId id="265" r:id="rId14"/>
    <p:sldId id="268" r:id="rId1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50000"/>
  </p:normalViewPr>
  <p:slideViewPr>
    <p:cSldViewPr snapToGrid="0" snapToObjects="1">
      <p:cViewPr varScale="1">
        <p:scale>
          <a:sx n="34" d="100"/>
          <a:sy n="34" d="100"/>
        </p:scale>
        <p:origin x="48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883233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88448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76576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69443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47232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2574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1512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6277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5670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01387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46713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90132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649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623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ortada">
    <p:bg>
      <p:bgPr>
        <a:solidFill>
          <a:srgbClr val="000078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-11600" y="-15466"/>
            <a:ext cx="9144000" cy="6873600"/>
          </a:xfrm>
          <a:prstGeom prst="rect">
            <a:avLst/>
          </a:prstGeom>
          <a:solidFill>
            <a:srgbClr val="00007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1134100" y="872566"/>
            <a:ext cx="7752300" cy="338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4800" b="1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None/>
              <a:defRPr sz="3600"/>
            </a:lvl2pPr>
            <a:lvl3pPr lvl="2" rtl="0">
              <a:spcBef>
                <a:spcPts val="0"/>
              </a:spcBef>
              <a:buNone/>
              <a:defRPr sz="3600"/>
            </a:lvl3pPr>
            <a:lvl4pPr lvl="3" rtl="0">
              <a:spcBef>
                <a:spcPts val="0"/>
              </a:spcBef>
              <a:buNone/>
              <a:defRPr sz="3600"/>
            </a:lvl4pPr>
            <a:lvl5pPr lvl="4" rtl="0">
              <a:spcBef>
                <a:spcPts val="0"/>
              </a:spcBef>
              <a:buNone/>
              <a:defRPr sz="3600"/>
            </a:lvl5pPr>
            <a:lvl6pPr lvl="5" rtl="0">
              <a:spcBef>
                <a:spcPts val="0"/>
              </a:spcBef>
              <a:buNone/>
              <a:defRPr sz="3600"/>
            </a:lvl6pPr>
            <a:lvl7pPr lvl="6" rtl="0">
              <a:spcBef>
                <a:spcPts val="0"/>
              </a:spcBef>
              <a:buNone/>
              <a:defRPr sz="3600"/>
            </a:lvl7pPr>
            <a:lvl8pPr lvl="7" rtl="0">
              <a:spcBef>
                <a:spcPts val="0"/>
              </a:spcBef>
              <a:buNone/>
              <a:defRPr sz="3600"/>
            </a:lvl8pPr>
            <a:lvl9pPr lvl="8" rtl="0">
              <a:spcBef>
                <a:spcPts val="0"/>
              </a:spcBef>
              <a:buNone/>
              <a:defRPr sz="3600"/>
            </a:lvl9pPr>
          </a:lstStyle>
          <a:p>
            <a:r>
              <a:rPr lang="es-ES" smtClean="0"/>
              <a:t>Haga clic para modificar el estilo de título del patrón</a:t>
            </a:r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134100" y="4765766"/>
            <a:ext cx="7752300" cy="1734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/>
          </a:p>
        </p:txBody>
      </p:sp>
      <p:pic>
        <p:nvPicPr>
          <p:cNvPr id="18" name="Shape 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20299" y="233225"/>
            <a:ext cx="913800" cy="68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Shape 19"/>
          <p:cNvPicPr preferRelativeResize="0"/>
          <p:nvPr/>
        </p:nvPicPr>
        <p:blipFill rotWithShape="1">
          <a:blip r:embed="rId3">
            <a:alphaModFix/>
          </a:blip>
          <a:srcRect r="-11731" b="-11731"/>
          <a:stretch/>
        </p:blipFill>
        <p:spPr>
          <a:xfrm>
            <a:off x="1210674" y="316499"/>
            <a:ext cx="1436999" cy="3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20"/>
          <p:cNvSpPr/>
          <p:nvPr/>
        </p:nvSpPr>
        <p:spPr>
          <a:xfrm>
            <a:off x="1210251" y="877275"/>
            <a:ext cx="7676100" cy="441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Shape 21"/>
          <p:cNvSpPr/>
          <p:nvPr/>
        </p:nvSpPr>
        <p:spPr>
          <a:xfrm>
            <a:off x="1210251" y="243650"/>
            <a:ext cx="7676100" cy="441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" name="Shape 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8749" y="303450"/>
            <a:ext cx="380271" cy="80924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Shape 23"/>
          <p:cNvSpPr/>
          <p:nvPr/>
        </p:nvSpPr>
        <p:spPr>
          <a:xfrm>
            <a:off x="220299" y="6448550"/>
            <a:ext cx="8666100" cy="441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nterior - 1 columna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772475" y="635433"/>
            <a:ext cx="7470600" cy="104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1900" b="1">
                <a:solidFill>
                  <a:srgbClr val="000078"/>
                </a:solidFill>
              </a:defRPr>
            </a:lvl1pPr>
            <a:lvl2pPr lvl="1" rtl="0">
              <a:spcBef>
                <a:spcPts val="0"/>
              </a:spcBef>
              <a:buNone/>
              <a:defRPr sz="3000"/>
            </a:lvl2pPr>
            <a:lvl3pPr lvl="2" rtl="0">
              <a:spcBef>
                <a:spcPts val="0"/>
              </a:spcBef>
              <a:buNone/>
              <a:defRPr sz="3000"/>
            </a:lvl3pPr>
            <a:lvl4pPr lvl="3" rtl="0">
              <a:spcBef>
                <a:spcPts val="0"/>
              </a:spcBef>
              <a:buNone/>
              <a:defRPr sz="3000"/>
            </a:lvl4pPr>
            <a:lvl5pPr lvl="4" rtl="0">
              <a:spcBef>
                <a:spcPts val="0"/>
              </a:spcBef>
              <a:buNone/>
              <a:defRPr sz="3000"/>
            </a:lvl5pPr>
            <a:lvl6pPr lvl="5" rtl="0">
              <a:spcBef>
                <a:spcPts val="0"/>
              </a:spcBef>
              <a:buNone/>
              <a:defRPr sz="3000"/>
            </a:lvl6pPr>
            <a:lvl7pPr lvl="6" rtl="0">
              <a:spcBef>
                <a:spcPts val="0"/>
              </a:spcBef>
              <a:buNone/>
              <a:defRPr sz="3000"/>
            </a:lvl7pPr>
            <a:lvl8pPr lvl="7" rtl="0">
              <a:spcBef>
                <a:spcPts val="0"/>
              </a:spcBef>
              <a:buNone/>
              <a:defRPr sz="3000"/>
            </a:lvl8pPr>
            <a:lvl9pPr lvl="8" rtl="0">
              <a:spcBef>
                <a:spcPts val="0"/>
              </a:spcBef>
              <a:buNone/>
              <a:defRPr sz="3000"/>
            </a:lvl9pPr>
          </a:lstStyle>
          <a:p>
            <a:r>
              <a:rPr lang="es-ES" smtClean="0"/>
              <a:t>Haga clic para modificar el estilo de título del patrón</a:t>
            </a: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772475" y="1352266"/>
            <a:ext cx="6293700" cy="38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nterior - 2 columna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772475" y="1352266"/>
            <a:ext cx="4008300" cy="408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877425" y="1352266"/>
            <a:ext cx="4008300" cy="408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defRPr>
                <a:solidFill>
                  <a:srgbClr val="000078"/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772475" y="635433"/>
            <a:ext cx="7430100" cy="94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1900" b="1">
                <a:solidFill>
                  <a:srgbClr val="000078"/>
                </a:solidFill>
              </a:defRPr>
            </a:lvl1pPr>
            <a:lvl2pPr lvl="1" rtl="0">
              <a:spcBef>
                <a:spcPts val="0"/>
              </a:spcBef>
              <a:buNone/>
              <a:defRPr sz="3000"/>
            </a:lvl2pPr>
            <a:lvl3pPr lvl="2" rtl="0">
              <a:spcBef>
                <a:spcPts val="0"/>
              </a:spcBef>
              <a:buNone/>
              <a:defRPr sz="3000"/>
            </a:lvl3pPr>
            <a:lvl4pPr lvl="3" rtl="0">
              <a:spcBef>
                <a:spcPts val="0"/>
              </a:spcBef>
              <a:buNone/>
              <a:defRPr sz="3000"/>
            </a:lvl4pPr>
            <a:lvl5pPr lvl="4" rtl="0">
              <a:spcBef>
                <a:spcPts val="0"/>
              </a:spcBef>
              <a:buNone/>
              <a:defRPr sz="3000"/>
            </a:lvl5pPr>
            <a:lvl6pPr lvl="5" rtl="0">
              <a:spcBef>
                <a:spcPts val="0"/>
              </a:spcBef>
              <a:buNone/>
              <a:defRPr sz="3000"/>
            </a:lvl6pPr>
            <a:lvl7pPr lvl="6" rtl="0">
              <a:spcBef>
                <a:spcPts val="0"/>
              </a:spcBef>
              <a:buNone/>
              <a:defRPr sz="3000"/>
            </a:lvl7pPr>
            <a:lvl8pPr lvl="7" rtl="0">
              <a:spcBef>
                <a:spcPts val="0"/>
              </a:spcBef>
              <a:buNone/>
              <a:defRPr sz="3000"/>
            </a:lvl8pPr>
            <a:lvl9pPr lvl="8" rtl="0">
              <a:spcBef>
                <a:spcPts val="0"/>
              </a:spcBef>
              <a:buNone/>
              <a:defRPr sz="3000"/>
            </a:lvl9pPr>
          </a:lstStyle>
          <a:p>
            <a:r>
              <a:rPr lang="es-ES" smtClean="0"/>
              <a:t>Haga clic para modificar el estilo de título del patrón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ndic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5161450" y="1872533"/>
            <a:ext cx="3171900" cy="427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78"/>
              </a:buClr>
              <a:buAutoNum type="arabicPeriod"/>
              <a:defRPr b="1">
                <a:solidFill>
                  <a:srgbClr val="000078"/>
                </a:solidFill>
              </a:defRPr>
            </a:lvl1pPr>
            <a:lvl2pPr lvl="1" rtl="0">
              <a:spcBef>
                <a:spcPts val="0"/>
              </a:spcBef>
              <a:buClr>
                <a:srgbClr val="000078"/>
              </a:buClr>
              <a:buAutoNum type="alphaLcPeriod"/>
              <a:defRPr>
                <a:solidFill>
                  <a:srgbClr val="000078"/>
                </a:solidFill>
              </a:defRPr>
            </a:lvl2pPr>
            <a:lvl3pPr lvl="2" rtl="0">
              <a:spcBef>
                <a:spcPts val="0"/>
              </a:spcBef>
              <a:buClr>
                <a:srgbClr val="000078"/>
              </a:buClr>
              <a:buAutoNum type="romanLcPeriod"/>
              <a:defRPr>
                <a:solidFill>
                  <a:srgbClr val="000078"/>
                </a:solidFill>
              </a:defRPr>
            </a:lvl3pPr>
            <a:lvl4pPr lvl="3" rtl="0">
              <a:spcBef>
                <a:spcPts val="0"/>
              </a:spcBef>
              <a:buClr>
                <a:srgbClr val="000078"/>
              </a:buClr>
              <a:buAutoNum type="arabicPeriod"/>
              <a:defRPr>
                <a:solidFill>
                  <a:srgbClr val="000078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buAutoNum type="alphaLcPeriod"/>
              <a:defRPr>
                <a:solidFill>
                  <a:srgbClr val="000078"/>
                </a:solidFill>
              </a:defRPr>
            </a:lvl5pPr>
            <a:lvl6pPr lvl="5" rtl="0">
              <a:spcBef>
                <a:spcPts val="0"/>
              </a:spcBef>
              <a:buClr>
                <a:srgbClr val="000078"/>
              </a:buClr>
              <a:buAutoNum type="romanLcPeriod"/>
              <a:defRPr>
                <a:solidFill>
                  <a:srgbClr val="000078"/>
                </a:solidFill>
              </a:defRPr>
            </a:lvl6pPr>
            <a:lvl7pPr lvl="6" rtl="0">
              <a:spcBef>
                <a:spcPts val="0"/>
              </a:spcBef>
              <a:buClr>
                <a:srgbClr val="000078"/>
              </a:buClr>
              <a:buAutoNum type="arabicPeriod"/>
              <a:defRPr>
                <a:solidFill>
                  <a:srgbClr val="000078"/>
                </a:solidFill>
              </a:defRPr>
            </a:lvl7pPr>
            <a:lvl8pPr lvl="7" rtl="0">
              <a:spcBef>
                <a:spcPts val="0"/>
              </a:spcBef>
              <a:buClr>
                <a:srgbClr val="000078"/>
              </a:buClr>
              <a:buAutoNum type="alphaLcPeriod"/>
              <a:defRPr>
                <a:solidFill>
                  <a:srgbClr val="000078"/>
                </a:solidFill>
              </a:defRPr>
            </a:lvl8pPr>
            <a:lvl9pPr lvl="8" rtl="0">
              <a:spcBef>
                <a:spcPts val="0"/>
              </a:spcBef>
              <a:buClr>
                <a:srgbClr val="000078"/>
              </a:buClr>
              <a:buAutoNum type="romanLcPeriod"/>
              <a:defRPr>
                <a:solidFill>
                  <a:srgbClr val="000078"/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2035725" y="1872533"/>
            <a:ext cx="3171900" cy="427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000078"/>
              </a:buClr>
              <a:buAutoNum type="arabicPeriod"/>
              <a:defRPr b="1">
                <a:solidFill>
                  <a:srgbClr val="000078"/>
                </a:solidFill>
              </a:defRPr>
            </a:lvl1pPr>
            <a:lvl2pPr lvl="1">
              <a:spcBef>
                <a:spcPts val="0"/>
              </a:spcBef>
              <a:buClr>
                <a:srgbClr val="000078"/>
              </a:buClr>
              <a:buAutoNum type="alphaLcPeriod"/>
              <a:defRPr>
                <a:solidFill>
                  <a:srgbClr val="000078"/>
                </a:solidFill>
              </a:defRPr>
            </a:lvl2pPr>
            <a:lvl3pPr lvl="2">
              <a:spcBef>
                <a:spcPts val="0"/>
              </a:spcBef>
              <a:buClr>
                <a:srgbClr val="000078"/>
              </a:buClr>
              <a:buAutoNum type="romanLcPeriod"/>
              <a:defRPr>
                <a:solidFill>
                  <a:srgbClr val="000078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buClr>
                <a:srgbClr val="000078"/>
              </a:buClr>
              <a:buAutoNum type="arabicPeriod"/>
              <a:defRPr>
                <a:solidFill>
                  <a:srgbClr val="000078"/>
                </a:solidFill>
              </a:defRPr>
            </a:lvl4pPr>
            <a:lvl5pPr lvl="4">
              <a:spcBef>
                <a:spcPts val="0"/>
              </a:spcBef>
              <a:buClr>
                <a:srgbClr val="000078"/>
              </a:buClr>
              <a:buAutoNum type="alphaLcPeriod"/>
              <a:defRPr>
                <a:solidFill>
                  <a:srgbClr val="000078"/>
                </a:solidFill>
              </a:defRPr>
            </a:lvl5pPr>
            <a:lvl6pPr lvl="5">
              <a:spcBef>
                <a:spcPts val="0"/>
              </a:spcBef>
              <a:buClr>
                <a:srgbClr val="000078"/>
              </a:buClr>
              <a:buAutoNum type="romanLcPeriod"/>
              <a:defRPr>
                <a:solidFill>
                  <a:srgbClr val="000078"/>
                </a:solidFill>
              </a:defRPr>
            </a:lvl6pPr>
            <a:lvl7pPr lvl="6">
              <a:spcBef>
                <a:spcPts val="0"/>
              </a:spcBef>
              <a:buClr>
                <a:srgbClr val="000078"/>
              </a:buClr>
              <a:buAutoNum type="arabicPeriod"/>
              <a:defRPr>
                <a:solidFill>
                  <a:srgbClr val="000078"/>
                </a:solidFill>
              </a:defRPr>
            </a:lvl7pPr>
            <a:lvl8pPr lvl="7">
              <a:spcBef>
                <a:spcPts val="0"/>
              </a:spcBef>
              <a:buClr>
                <a:srgbClr val="000078"/>
              </a:buClr>
              <a:buAutoNum type="alphaLcPeriod"/>
              <a:defRPr>
                <a:solidFill>
                  <a:srgbClr val="000078"/>
                </a:solidFill>
              </a:defRPr>
            </a:lvl8pPr>
            <a:lvl9pPr lvl="8">
              <a:spcBef>
                <a:spcPts val="0"/>
              </a:spcBef>
              <a:buClr>
                <a:srgbClr val="000078"/>
              </a:buClr>
              <a:buAutoNum type="romanLcPeriod"/>
              <a:defRPr>
                <a:solidFill>
                  <a:srgbClr val="000078"/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4" name="Shape 34"/>
          <p:cNvSpPr/>
          <p:nvPr/>
        </p:nvSpPr>
        <p:spPr>
          <a:xfrm>
            <a:off x="869325" y="1763500"/>
            <a:ext cx="8017200" cy="2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Shape 35"/>
          <p:cNvSpPr/>
          <p:nvPr/>
        </p:nvSpPr>
        <p:spPr>
          <a:xfrm>
            <a:off x="220350" y="1763500"/>
            <a:ext cx="597300" cy="2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raportada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78"/>
          </a:solidFill>
          <a:ln>
            <a:noFill/>
          </a:ln>
          <a:effectLst>
            <a:outerShdw blurRad="39999" dist="23000" dir="5400000" rotWithShape="0">
              <a:srgbClr val="000000">
                <a:alpha val="34900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Shape 38"/>
          <p:cNvSpPr txBox="1"/>
          <p:nvPr/>
        </p:nvSpPr>
        <p:spPr>
          <a:xfrm>
            <a:off x="468327" y="5486244"/>
            <a:ext cx="3057300" cy="417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a" sz="1800">
                <a:solidFill>
                  <a:srgbClr val="FFFFFF"/>
                </a:solidFill>
              </a:rPr>
              <a:t>UOC.universitat</a:t>
            </a:r>
          </a:p>
        </p:txBody>
      </p:sp>
      <p:sp>
        <p:nvSpPr>
          <p:cNvPr id="39" name="Shape 39"/>
          <p:cNvSpPr txBox="1"/>
          <p:nvPr/>
        </p:nvSpPr>
        <p:spPr>
          <a:xfrm>
            <a:off x="468327" y="5781472"/>
            <a:ext cx="3057300" cy="37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a" sz="1800">
                <a:solidFill>
                  <a:srgbClr val="FFFFFF"/>
                </a:solidFill>
              </a:rPr>
              <a:t>@UOCuniversidad</a:t>
            </a:r>
          </a:p>
        </p:txBody>
      </p:sp>
      <p:sp>
        <p:nvSpPr>
          <p:cNvPr id="40" name="Shape 40"/>
          <p:cNvSpPr txBox="1"/>
          <p:nvPr/>
        </p:nvSpPr>
        <p:spPr>
          <a:xfrm>
            <a:off x="468327" y="6096235"/>
            <a:ext cx="3057300" cy="37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a" sz="1800">
                <a:solidFill>
                  <a:srgbClr val="FFFFFF"/>
                </a:solidFill>
              </a:rPr>
              <a:t>UOCuniversitat</a:t>
            </a:r>
          </a:p>
        </p:txBody>
      </p:sp>
      <p:pic>
        <p:nvPicPr>
          <p:cNvPr id="41" name="Shape 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3375" y="5590116"/>
            <a:ext cx="183987" cy="19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Shape 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109" y="5905289"/>
            <a:ext cx="208518" cy="171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Shape 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365" y="6183843"/>
            <a:ext cx="191346" cy="19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Shape 4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428803" y="0"/>
            <a:ext cx="1715100" cy="11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Shape 45"/>
          <p:cNvSpPr/>
          <p:nvPr/>
        </p:nvSpPr>
        <p:spPr>
          <a:xfrm>
            <a:off x="225972" y="234950"/>
            <a:ext cx="3862200" cy="2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" name="Shape 46"/>
          <p:cNvPicPr preferRelativeResize="0"/>
          <p:nvPr/>
        </p:nvPicPr>
        <p:blipFill rotWithShape="1">
          <a:blip r:embed="rId6">
            <a:alphaModFix/>
          </a:blip>
          <a:srcRect r="-11731" b="-11731"/>
          <a:stretch/>
        </p:blipFill>
        <p:spPr>
          <a:xfrm>
            <a:off x="226250" y="282975"/>
            <a:ext cx="1234200" cy="3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Shape 47"/>
          <p:cNvSpPr/>
          <p:nvPr/>
        </p:nvSpPr>
        <p:spPr>
          <a:xfrm>
            <a:off x="226250" y="6482025"/>
            <a:ext cx="3862200" cy="2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Shape 48"/>
          <p:cNvSpPr/>
          <p:nvPr/>
        </p:nvSpPr>
        <p:spPr>
          <a:xfrm>
            <a:off x="225972" y="832225"/>
            <a:ext cx="3862200" cy="2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20302" y="233214"/>
            <a:ext cx="597300" cy="44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7"/>
          <p:cNvPicPr preferRelativeResize="0"/>
          <p:nvPr/>
        </p:nvPicPr>
        <p:blipFill rotWithShape="1">
          <a:blip r:embed="rId8">
            <a:alphaModFix/>
          </a:blip>
          <a:srcRect r="-11731" b="-11731"/>
          <a:stretch/>
        </p:blipFill>
        <p:spPr>
          <a:xfrm>
            <a:off x="867600" y="287650"/>
            <a:ext cx="986400" cy="2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8"/>
          <p:cNvSpPr/>
          <p:nvPr/>
        </p:nvSpPr>
        <p:spPr>
          <a:xfrm>
            <a:off x="869050" y="654175"/>
            <a:ext cx="7368300" cy="2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Shape 9"/>
          <p:cNvSpPr/>
          <p:nvPr/>
        </p:nvSpPr>
        <p:spPr>
          <a:xfrm>
            <a:off x="869050" y="239625"/>
            <a:ext cx="7368300" cy="2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Shape 10"/>
          <p:cNvSpPr/>
          <p:nvPr/>
        </p:nvSpPr>
        <p:spPr>
          <a:xfrm>
            <a:off x="8288950" y="654175"/>
            <a:ext cx="597300" cy="2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Shape 11"/>
          <p:cNvSpPr/>
          <p:nvPr/>
        </p:nvSpPr>
        <p:spPr>
          <a:xfrm>
            <a:off x="8288950" y="239050"/>
            <a:ext cx="597300" cy="2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" name="Shape 1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288950" y="287650"/>
            <a:ext cx="301625" cy="6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/>
          <p:nvPr/>
        </p:nvSpPr>
        <p:spPr>
          <a:xfrm>
            <a:off x="220300" y="6524100"/>
            <a:ext cx="8666100" cy="2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media11.m4a"/><Relationship Id="rId13" Type="http://schemas.openxmlformats.org/officeDocument/2006/relationships/image" Target="../media/image19.png"/><Relationship Id="rId18" Type="http://schemas.openxmlformats.org/officeDocument/2006/relationships/image" Target="../media/image23.png"/><Relationship Id="rId3" Type="http://schemas.microsoft.com/office/2007/relationships/media" Target="../media/media9.m4a"/><Relationship Id="rId7" Type="http://schemas.microsoft.com/office/2007/relationships/media" Target="../media/media11.m4a"/><Relationship Id="rId12" Type="http://schemas.openxmlformats.org/officeDocument/2006/relationships/notesSlide" Target="../notesSlides/notesSlide9.xml"/><Relationship Id="rId17" Type="http://schemas.openxmlformats.org/officeDocument/2006/relationships/image" Target="../media/image22.png"/><Relationship Id="rId2" Type="http://schemas.openxmlformats.org/officeDocument/2006/relationships/audio" Target="../media/media8.m4a"/><Relationship Id="rId16" Type="http://schemas.openxmlformats.org/officeDocument/2006/relationships/image" Target="../media/image21.png"/><Relationship Id="rId1" Type="http://schemas.microsoft.com/office/2007/relationships/media" Target="../media/media8.m4a"/><Relationship Id="rId6" Type="http://schemas.openxmlformats.org/officeDocument/2006/relationships/audio" Target="../media/media10.m4a"/><Relationship Id="rId11" Type="http://schemas.openxmlformats.org/officeDocument/2006/relationships/slideLayout" Target="../slideLayouts/slideLayout3.xml"/><Relationship Id="rId5" Type="http://schemas.microsoft.com/office/2007/relationships/media" Target="../media/media10.m4a"/><Relationship Id="rId15" Type="http://schemas.openxmlformats.org/officeDocument/2006/relationships/image" Target="../media/image10.png"/><Relationship Id="rId10" Type="http://schemas.openxmlformats.org/officeDocument/2006/relationships/audio" Target="../media/media12.m4a"/><Relationship Id="rId4" Type="http://schemas.openxmlformats.org/officeDocument/2006/relationships/audio" Target="../media/media9.m4a"/><Relationship Id="rId9" Type="http://schemas.microsoft.com/office/2007/relationships/media" Target="../media/media12.m4a"/><Relationship Id="rId1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hyperlink" Target="https://www.buzzfeed.com/lukelewis/spanish-insults-we-need-in-english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microsoft.com/office/2007/relationships/media" Target="../media/media4.m4a"/><Relationship Id="rId7" Type="http://schemas.openxmlformats.org/officeDocument/2006/relationships/slideLayout" Target="../slideLayouts/slideLayout3.xml"/><Relationship Id="rId12" Type="http://schemas.openxmlformats.org/officeDocument/2006/relationships/image" Target="../media/image1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audio" Target="../media/media5.m4a"/><Relationship Id="rId11" Type="http://schemas.openxmlformats.org/officeDocument/2006/relationships/image" Target="../media/image10.png"/><Relationship Id="rId5" Type="http://schemas.microsoft.com/office/2007/relationships/media" Target="../media/media5.m4a"/><Relationship Id="rId10" Type="http://schemas.openxmlformats.org/officeDocument/2006/relationships/image" Target="../media/image13.png"/><Relationship Id="rId4" Type="http://schemas.openxmlformats.org/officeDocument/2006/relationships/audio" Target="../media/media4.m4a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0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7.m4a"/><Relationship Id="rId7" Type="http://schemas.openxmlformats.org/officeDocument/2006/relationships/hyperlink" Target="https://www.anar.org/wp-content/uploads/2018/09/III-Estudio-sobre-acoso-escolar-y-ciberbullying-seg%C3%BAn-los-afectados.pdf" TargetMode="Externa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18.png"/><Relationship Id="rId4" Type="http://schemas.openxmlformats.org/officeDocument/2006/relationships/audio" Target="../media/media7.m4a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11.m4a"/><Relationship Id="rId13" Type="http://schemas.openxmlformats.org/officeDocument/2006/relationships/image" Target="../media/image19.png"/><Relationship Id="rId18" Type="http://schemas.openxmlformats.org/officeDocument/2006/relationships/image" Target="../media/image23.png"/><Relationship Id="rId3" Type="http://schemas.microsoft.com/office/2007/relationships/media" Target="../media/media9.m4a"/><Relationship Id="rId7" Type="http://schemas.microsoft.com/office/2007/relationships/media" Target="../media/media11.m4a"/><Relationship Id="rId12" Type="http://schemas.openxmlformats.org/officeDocument/2006/relationships/notesSlide" Target="../notesSlides/notesSlide6.xml"/><Relationship Id="rId17" Type="http://schemas.openxmlformats.org/officeDocument/2006/relationships/image" Target="../media/image22.png"/><Relationship Id="rId2" Type="http://schemas.openxmlformats.org/officeDocument/2006/relationships/audio" Target="../media/media8.m4a"/><Relationship Id="rId16" Type="http://schemas.openxmlformats.org/officeDocument/2006/relationships/image" Target="../media/image21.png"/><Relationship Id="rId1" Type="http://schemas.microsoft.com/office/2007/relationships/media" Target="../media/media8.m4a"/><Relationship Id="rId6" Type="http://schemas.openxmlformats.org/officeDocument/2006/relationships/audio" Target="../media/media10.m4a"/><Relationship Id="rId11" Type="http://schemas.openxmlformats.org/officeDocument/2006/relationships/slideLayout" Target="../slideLayouts/slideLayout3.xml"/><Relationship Id="rId5" Type="http://schemas.microsoft.com/office/2007/relationships/media" Target="../media/media10.m4a"/><Relationship Id="rId15" Type="http://schemas.openxmlformats.org/officeDocument/2006/relationships/image" Target="../media/image10.png"/><Relationship Id="rId10" Type="http://schemas.openxmlformats.org/officeDocument/2006/relationships/audio" Target="../media/media12.m4a"/><Relationship Id="rId4" Type="http://schemas.openxmlformats.org/officeDocument/2006/relationships/audio" Target="../media/media9.m4a"/><Relationship Id="rId9" Type="http://schemas.microsoft.com/office/2007/relationships/media" Target="../media/media12.m4a"/><Relationship Id="rId1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0.png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319991" y="1376680"/>
            <a:ext cx="8566360" cy="338908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s-ES_tradnl" dirty="0"/>
              <a:t>Procesamiento de lenguaje natural tóxico en redes </a:t>
            </a:r>
            <a:r>
              <a:rPr lang="es-ES_tradnl" dirty="0" smtClean="0"/>
              <a:t>sociales</a:t>
            </a:r>
            <a:endParaRPr lang="es-ES" dirty="0"/>
          </a:p>
        </p:txBody>
      </p:sp>
      <p:sp>
        <p:nvSpPr>
          <p:cNvPr id="54" name="Shape 54"/>
          <p:cNvSpPr txBox="1">
            <a:spLocks noGrp="1"/>
          </p:cNvSpPr>
          <p:nvPr>
            <p:ph type="subTitle" idx="1"/>
          </p:nvPr>
        </p:nvSpPr>
        <p:spPr>
          <a:xfrm>
            <a:off x="1134051" y="4930358"/>
            <a:ext cx="7752300" cy="1734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s-ES_tradnl" sz="1400" b="1" dirty="0"/>
              <a:t>Nombre Estudiante: </a:t>
            </a:r>
            <a:r>
              <a:rPr lang="es-ES_tradnl" sz="1400" dirty="0"/>
              <a:t>Esperanza Rodríguez-Correa Fernández</a:t>
            </a:r>
            <a:endParaRPr lang="es-ES" sz="1400" dirty="0"/>
          </a:p>
          <a:p>
            <a:r>
              <a:rPr lang="es-ES_tradnl" sz="1400" dirty="0"/>
              <a:t>Inteligencia de Negocio y Big Data</a:t>
            </a:r>
            <a:endParaRPr lang="es-ES" sz="1400" dirty="0"/>
          </a:p>
          <a:p>
            <a:r>
              <a:rPr lang="es-ES" sz="1400" dirty="0"/>
              <a:t>B2.593 TFM Big data</a:t>
            </a:r>
          </a:p>
          <a:p>
            <a:r>
              <a:rPr lang="es-ES_tradnl" sz="1400" dirty="0"/>
              <a:t> </a:t>
            </a:r>
            <a:endParaRPr lang="es-ES" sz="1400" dirty="0"/>
          </a:p>
          <a:p>
            <a:r>
              <a:rPr lang="es-ES_tradnl" sz="1400" b="1" dirty="0"/>
              <a:t>Nombre Consultor/a </a:t>
            </a:r>
            <a:r>
              <a:rPr lang="es-ES" sz="1400" dirty="0"/>
              <a:t>José Luís Gómez</a:t>
            </a:r>
          </a:p>
          <a:p>
            <a:r>
              <a:rPr lang="es-ES_tradnl" sz="1400" b="1" dirty="0"/>
              <a:t>Nombre Profesor/a responsable de la asignatura </a:t>
            </a:r>
            <a:r>
              <a:rPr lang="es-ES" sz="1400" dirty="0"/>
              <a:t>Josep Curto Díaz</a:t>
            </a:r>
          </a:p>
        </p:txBody>
      </p:sp>
      <p:sp>
        <p:nvSpPr>
          <p:cNvPr id="55" name="Shape 55"/>
          <p:cNvSpPr/>
          <p:nvPr/>
        </p:nvSpPr>
        <p:spPr>
          <a:xfrm>
            <a:off x="220299" y="4765766"/>
            <a:ext cx="913800" cy="5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1210251" y="4765766"/>
            <a:ext cx="7676100" cy="58800"/>
          </a:xfrm>
          <a:prstGeom prst="rect">
            <a:avLst/>
          </a:prstGeom>
          <a:solidFill>
            <a:srgbClr val="73ED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diap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9951" y="6247563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70"/>
    </mc:Choice>
    <mc:Fallback>
      <p:transition spd="slow" advTm="517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1251531" y="718414"/>
            <a:ext cx="6983700" cy="62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a" dirty="0" smtClean="0"/>
              <a:t>DATOS EN LOS QUE SE BASA EL PROYECTO. </a:t>
            </a:r>
            <a:endParaRPr lang="ca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13"/>
          <a:srcRect r="16811" b="18014"/>
          <a:stretch/>
        </p:blipFill>
        <p:spPr>
          <a:xfrm>
            <a:off x="400050" y="1759005"/>
            <a:ext cx="4263146" cy="774009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375231" y="1184905"/>
            <a:ext cx="5048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</a:rPr>
              <a:t>1) Test del comportamiento sobre el lenguaje inglés</a:t>
            </a:r>
            <a:endParaRPr lang="es-E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4773494" y="2866589"/>
            <a:ext cx="3831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</a:rPr>
              <a:t>5) Librería de nivel de sentimiento. </a:t>
            </a:r>
            <a:endParaRPr lang="es-E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14"/>
          <a:srcRect b="74407"/>
          <a:stretch/>
        </p:blipFill>
        <p:spPr>
          <a:xfrm>
            <a:off x="375231" y="3322536"/>
            <a:ext cx="4287965" cy="785593"/>
          </a:xfrm>
          <a:prstGeom prst="rect">
            <a:avLst/>
          </a:prstGeom>
        </p:spPr>
      </p:pic>
      <p:pic>
        <p:nvPicPr>
          <p:cNvPr id="7" name="Sonido grabad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263664" y="2593171"/>
            <a:ext cx="406400" cy="406400"/>
          </a:xfrm>
          <a:prstGeom prst="rect">
            <a:avLst/>
          </a:prstGeom>
        </p:spPr>
      </p:pic>
      <p:pic>
        <p:nvPicPr>
          <p:cNvPr id="12" name="Sonido grabado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256796" y="4108633"/>
            <a:ext cx="406400" cy="406400"/>
          </a:xfrm>
          <a:prstGeom prst="rect">
            <a:avLst/>
          </a:prstGeom>
        </p:spPr>
      </p:pic>
      <p:sp>
        <p:nvSpPr>
          <p:cNvPr id="17" name="CuadroTexto 16"/>
          <p:cNvSpPr txBox="1"/>
          <p:nvPr/>
        </p:nvSpPr>
        <p:spPr>
          <a:xfrm>
            <a:off x="350412" y="4515033"/>
            <a:ext cx="5048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4">
                    <a:lumMod val="50000"/>
                  </a:schemeClr>
                </a:solidFill>
              </a:rPr>
              <a:t>3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</a:rPr>
              <a:t>) Agravios en castellano </a:t>
            </a:r>
            <a:endParaRPr lang="es-E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41268" y="5037818"/>
            <a:ext cx="4249019" cy="741167"/>
          </a:xfrm>
          <a:prstGeom prst="rect">
            <a:avLst/>
          </a:prstGeom>
        </p:spPr>
      </p:pic>
      <p:pic>
        <p:nvPicPr>
          <p:cNvPr id="15" name="Sonido grabado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129033" y="5683748"/>
            <a:ext cx="406400" cy="40640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034831" y="1646570"/>
            <a:ext cx="3200400" cy="876300"/>
          </a:xfrm>
          <a:prstGeom prst="rect">
            <a:avLst/>
          </a:prstGeom>
        </p:spPr>
      </p:pic>
      <p:sp>
        <p:nvSpPr>
          <p:cNvPr id="21" name="Rectángulo 20"/>
          <p:cNvSpPr/>
          <p:nvPr/>
        </p:nvSpPr>
        <p:spPr>
          <a:xfrm>
            <a:off x="4590287" y="1199725"/>
            <a:ext cx="4014216" cy="340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228600">
              <a:lnSpc>
                <a:spcPct val="115000"/>
              </a:lnSpc>
            </a:pPr>
            <a:r>
              <a:rPr lang="ca" dirty="0" smtClean="0">
                <a:solidFill>
                  <a:schemeClr val="accent4">
                    <a:lumMod val="50000"/>
                  </a:schemeClr>
                </a:solidFill>
              </a:rPr>
              <a:t>4) Abreviaturas propias de las redes sociales</a:t>
            </a:r>
            <a:endParaRPr lang="ca" dirty="0"/>
          </a:p>
        </p:txBody>
      </p:sp>
      <p:pic>
        <p:nvPicPr>
          <p:cNvPr id="22" name="Sonido grabado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7935161" y="2066304"/>
            <a:ext cx="406400" cy="4064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743381" y="3281826"/>
            <a:ext cx="4243503" cy="1652605"/>
          </a:xfrm>
          <a:prstGeom prst="rect">
            <a:avLst/>
          </a:prstGeom>
        </p:spPr>
      </p:pic>
      <p:sp>
        <p:nvSpPr>
          <p:cNvPr id="30" name="CuadroTexto 29"/>
          <p:cNvSpPr txBox="1"/>
          <p:nvPr/>
        </p:nvSpPr>
        <p:spPr>
          <a:xfrm>
            <a:off x="375231" y="2866590"/>
            <a:ext cx="3831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4">
                    <a:lumMod val="50000"/>
                  </a:schemeClr>
                </a:solidFill>
              </a:rPr>
              <a:t>2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</a:rPr>
              <a:t>) Corpus de lenguaje tóxico en Castellano</a:t>
            </a:r>
            <a:endParaRPr lang="es-E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7" name="Sonido grabado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341561" y="500200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136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7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11" grpId="0"/>
      <p:bldP spid="11" grpId="1"/>
      <p:bldP spid="17" grpId="0"/>
      <p:bldP spid="21" grpId="0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772475" y="635433"/>
            <a:ext cx="7470600" cy="1041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ca"/>
              <a:t>Página muestra: texto. Misión, visión y valores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772475" y="1352266"/>
            <a:ext cx="6293400" cy="387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ca" b="1"/>
              <a:t>Misión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ca" sz="1500"/>
              <a:t>La UOC es una </a:t>
            </a:r>
            <a:r>
              <a:rPr lang="ca" sz="1500" b="1"/>
              <a:t>universidad innovadora</a:t>
            </a:r>
            <a:r>
              <a:rPr lang="ca" sz="1500"/>
              <a:t>, arraigada en Cataluña y abierta al mundo, que forma a las personas a lo largo de la vida contribuyendo a su progreso y al de la sociedad, a la vez que lleva a cabo </a:t>
            </a:r>
            <a:r>
              <a:rPr lang="ca" sz="1500" b="1"/>
              <a:t>investigación sobre la sociedad del conocimiento</a:t>
            </a:r>
            <a:r>
              <a:rPr lang="ca" sz="1500"/>
              <a:t>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endParaRPr sz="1500"/>
          </a:p>
          <a:p>
            <a:pPr lvl="0">
              <a:spcBef>
                <a:spcPts val="0"/>
              </a:spcBef>
              <a:buNone/>
            </a:pPr>
            <a:r>
              <a:rPr lang="ca" sz="1500"/>
              <a:t>Su modelo educativo se basa en la </a:t>
            </a:r>
            <a:r>
              <a:rPr lang="ca" sz="1500" b="1"/>
              <a:t>personalización </a:t>
            </a:r>
            <a:r>
              <a:rPr lang="ca" sz="1500"/>
              <a:t>y el acompañamiento del estudiante mediante el </a:t>
            </a:r>
            <a:r>
              <a:rPr lang="ca" sz="1500" i="1"/>
              <a:t>e-learning</a:t>
            </a:r>
            <a:r>
              <a:rPr lang="ca" sz="150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772475" y="1352266"/>
            <a:ext cx="4008300" cy="4089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ca"/>
              <a:t>Espacio para texto genérico, se puede hacer uso de diferentes estilos, por ejemplo: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ca" sz="3000" b="1"/>
              <a:t>Destacado 1: Arial negrita / 30 pt. /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ca" b="1"/>
              <a:t>Destacado 2: Arial negrita / 14 pt.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ca"/>
              <a:t>Texto genérico: Arial regular / 14 pt.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body" idx="2"/>
          </p:nvPr>
        </p:nvSpPr>
        <p:spPr>
          <a:xfrm>
            <a:off x="4877425" y="1352266"/>
            <a:ext cx="4008300" cy="4089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ca"/>
              <a:t>Espacio reservado para: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ca"/>
              <a:t>Imagen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ca"/>
              <a:t>Vídeo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ca"/>
              <a:t>Texto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ca"/>
              <a:t>Gráfica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772475" y="635433"/>
            <a:ext cx="7430100" cy="94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ca"/>
              <a:t>Opción B página interior: 2 columnas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772475" y="1352266"/>
            <a:ext cx="4008300" cy="4089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ca" b="1"/>
              <a:t>Compromiso: </a:t>
            </a:r>
            <a:r>
              <a:rPr lang="ca" sz="1500"/>
              <a:t>con los estudiantes, los graduados y la sociedad; con la calidad de los servicios y con la innovación como constante de la organización.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ca" b="1"/>
              <a:t>Respeto:</a:t>
            </a:r>
            <a:r>
              <a:rPr lang="ca"/>
              <a:t> </a:t>
            </a:r>
            <a:r>
              <a:rPr lang="ca" sz="1500"/>
              <a:t>por las personas, por las ideas, por las culturas y por el mundo</a:t>
            </a:r>
            <a:r>
              <a:rPr lang="ca"/>
              <a:t>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ca" b="1"/>
              <a:t>Transparencia:</a:t>
            </a:r>
            <a:r>
              <a:rPr lang="ca"/>
              <a:t> </a:t>
            </a:r>
            <a:r>
              <a:rPr lang="ca" sz="1500"/>
              <a:t>en las informaciones, en los datos y en los procesos</a:t>
            </a:r>
            <a:r>
              <a:rPr lang="ca"/>
              <a:t>.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body" idx="2"/>
          </p:nvPr>
        </p:nvSpPr>
        <p:spPr>
          <a:xfrm>
            <a:off x="4877425" y="1352266"/>
            <a:ext cx="4008300" cy="4089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ca" b="1"/>
              <a:t>Profesionalidad:</a:t>
            </a:r>
            <a:r>
              <a:rPr lang="ca"/>
              <a:t> </a:t>
            </a:r>
            <a:r>
              <a:rPr lang="ca" sz="1500"/>
              <a:t>empoderando a las personas que forman parte de la organización, reconociendo los éxitos y aprendiendo de los errores.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ca" b="1"/>
              <a:t>Sostenibilidad:</a:t>
            </a:r>
            <a:r>
              <a:rPr lang="ca"/>
              <a:t> </a:t>
            </a:r>
            <a:r>
              <a:rPr lang="ca" sz="1500"/>
              <a:t>económica, social y ambiental de la actividad que emprende nuestra organización.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772475" y="635428"/>
            <a:ext cx="6983700" cy="716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ca"/>
              <a:t>Página muestra: texto. Los cinco valores de la UOC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938528" y="2875014"/>
            <a:ext cx="6711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 smtClean="0">
                <a:solidFill>
                  <a:schemeClr val="tx2"/>
                </a:solidFill>
              </a:rPr>
              <a:t>MUCHAS GARCIAS</a:t>
            </a:r>
            <a:endParaRPr lang="es-ES" sz="40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5161450" y="1872533"/>
            <a:ext cx="3171900" cy="4278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ca"/>
              <a:t>Página muestra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</a:pPr>
            <a:r>
              <a:rPr lang="ca"/>
              <a:t>Conoce la UOC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</a:pPr>
            <a:r>
              <a:rPr lang="ca"/>
              <a:t>Modelo educativo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</a:pPr>
            <a:r>
              <a:rPr lang="ca"/>
              <a:t>Organización y gobierno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</a:pPr>
            <a:r>
              <a:rPr lang="ca"/>
              <a:t>Estudios y escuelas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</a:pPr>
            <a:r>
              <a:rPr lang="ca"/>
              <a:t>Cátedras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</a:pPr>
            <a:r>
              <a:rPr lang="ca"/>
              <a:t>Biblioteca Virtual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</a:pPr>
            <a:r>
              <a:rPr lang="ca"/>
              <a:t>Calidad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</a:pPr>
            <a:r>
              <a:rPr lang="ca"/>
              <a:t>Responsabilidad social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</a:pPr>
            <a:r>
              <a:rPr lang="ca"/>
              <a:t>Noticias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</a:pPr>
            <a:r>
              <a:rPr lang="ca"/>
              <a:t>Servicios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body" idx="2"/>
          </p:nvPr>
        </p:nvSpPr>
        <p:spPr>
          <a:xfrm>
            <a:off x="2035725" y="1872533"/>
            <a:ext cx="3171900" cy="4278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ca" dirty="0" smtClean="0"/>
              <a:t>Breve resumen inicial.</a:t>
            </a:r>
            <a:endParaRPr lang="ca" dirty="0"/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ca" dirty="0" smtClean="0"/>
              <a:t>Motivación.</a:t>
            </a:r>
            <a:endParaRPr lang="ca" dirty="0" smtClean="0"/>
          </a:p>
          <a:p>
            <a:pPr marL="914400" lvl="1" indent="-228600">
              <a:lnSpc>
                <a:spcPct val="115000"/>
              </a:lnSpc>
            </a:pPr>
            <a:r>
              <a:rPr lang="ca" dirty="0" smtClean="0"/>
              <a:t>Inspiración</a:t>
            </a:r>
            <a:endParaRPr lang="ca" dirty="0"/>
          </a:p>
          <a:p>
            <a:pPr marL="914400" lvl="1" indent="-228600">
              <a:lnSpc>
                <a:spcPct val="115000"/>
              </a:lnSpc>
            </a:pPr>
            <a:r>
              <a:rPr lang="ca" dirty="0" smtClean="0"/>
              <a:t>Situación social </a:t>
            </a:r>
            <a:endParaRPr lang="ca" dirty="0"/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</a:pPr>
            <a:r>
              <a:rPr lang="ca" dirty="0" smtClean="0"/>
              <a:t>Datos en los que se basa el proyecto. </a:t>
            </a:r>
            <a:endParaRPr lang="ca" dirty="0"/>
          </a:p>
          <a:p>
            <a:pPr marL="457200" lvl="0" indent="-228600">
              <a:lnSpc>
                <a:spcPct val="115000"/>
              </a:lnSpc>
            </a:pPr>
            <a:r>
              <a:rPr lang="ca" dirty="0" smtClean="0"/>
              <a:t>Datos </a:t>
            </a:r>
            <a:r>
              <a:rPr lang="ca" dirty="0"/>
              <a:t>en los que se basa el proyecto. </a:t>
            </a:r>
          </a:p>
          <a:p>
            <a:pPr marL="914400" lvl="1" indent="-228600">
              <a:lnSpc>
                <a:spcPct val="115000"/>
              </a:lnSpc>
            </a:pPr>
            <a:r>
              <a:rPr lang="ca" dirty="0"/>
              <a:t>Revistas académicas</a:t>
            </a:r>
          </a:p>
          <a:p>
            <a:pPr marL="914400" lvl="1" indent="-228600">
              <a:lnSpc>
                <a:spcPct val="115000"/>
              </a:lnSpc>
            </a:pPr>
            <a:r>
              <a:rPr lang="ca" dirty="0"/>
              <a:t>Blogs</a:t>
            </a:r>
          </a:p>
          <a:p>
            <a:pPr marL="914400" lvl="1" indent="-228600">
              <a:lnSpc>
                <a:spcPct val="115000"/>
              </a:lnSpc>
            </a:pPr>
            <a:r>
              <a:rPr lang="ca" dirty="0"/>
              <a:t>Materiales abiertos</a:t>
            </a:r>
          </a:p>
          <a:p>
            <a:pPr marL="914400" lvl="1" indent="-228600" rtl="0">
              <a:lnSpc>
                <a:spcPct val="115000"/>
              </a:lnSpc>
              <a:spcBef>
                <a:spcPts val="0"/>
              </a:spcBef>
            </a:pPr>
            <a:endParaRPr lang="ca" dirty="0"/>
          </a:p>
        </p:txBody>
      </p:sp>
      <p:sp>
        <p:nvSpPr>
          <p:cNvPr id="83" name="Shape 83"/>
          <p:cNvSpPr txBox="1"/>
          <p:nvPr/>
        </p:nvSpPr>
        <p:spPr>
          <a:xfrm>
            <a:off x="867525" y="1758700"/>
            <a:ext cx="1890900" cy="213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ca" sz="2400" b="1">
                <a:solidFill>
                  <a:srgbClr val="000078"/>
                </a:solidFill>
              </a:rPr>
              <a:t>Índice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9"/>
    </mc:Choice>
    <mc:Fallback>
      <p:transition spd="slow" advTm="2859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1"/>
          <p:cNvSpPr>
            <a:spLocks noGrp="1"/>
          </p:cNvSpPr>
          <p:nvPr>
            <p:ph type="body" idx="1"/>
          </p:nvPr>
        </p:nvSpPr>
        <p:spPr>
          <a:xfrm>
            <a:off x="3152224" y="748583"/>
            <a:ext cx="3801026" cy="851617"/>
          </a:xfrm>
        </p:spPr>
        <p:txBody>
          <a:bodyPr/>
          <a:lstStyle/>
          <a:p>
            <a:pPr>
              <a:buNone/>
            </a:pPr>
            <a:r>
              <a:rPr lang="es-ES" dirty="0" smtClean="0"/>
              <a:t>BREVE RESUMEN INICIAL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900" y="1862137"/>
            <a:ext cx="6934200" cy="4203859"/>
          </a:xfrm>
          <a:prstGeom prst="rect">
            <a:avLst/>
          </a:prstGeom>
        </p:spPr>
      </p:pic>
      <p:pic>
        <p:nvPicPr>
          <p:cNvPr id="8" name="Sonido grabad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83600" y="6065996"/>
            <a:ext cx="406400" cy="40640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952500" y="6164619"/>
            <a:ext cx="6675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hlinkClick r:id="rId6"/>
              </a:rPr>
              <a:t>FUENTE: https</a:t>
            </a:r>
            <a:r>
              <a:rPr lang="es-ES" dirty="0">
                <a:hlinkClick r:id="rId6"/>
              </a:rPr>
              <a:t>://www.buzzfeed.com/lukelewis/spanish-insults-we-need-in-english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17217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772475" y="635428"/>
            <a:ext cx="6983700" cy="62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a" dirty="0" smtClean="0"/>
              <a:t>Motivación.  </a:t>
            </a:r>
            <a:r>
              <a:rPr lang="ca" dirty="0" smtClean="0"/>
              <a:t>Inspiración</a:t>
            </a:r>
            <a:r>
              <a:rPr lang="ca" dirty="0" smtClean="0"/>
              <a:t/>
            </a:r>
            <a:br>
              <a:rPr lang="ca" dirty="0" smtClean="0"/>
            </a:br>
            <a:endParaRPr lang="ca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1" name="Imagen 10" descr="https://civic.mit.edu/wp-content/uploads/sites/28/2019/01/6-twitter-west-210x300.png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876" y="1703888"/>
            <a:ext cx="3223324" cy="35539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Imagen 11"/>
          <p:cNvPicPr/>
          <p:nvPr/>
        </p:nvPicPr>
        <p:blipFill>
          <a:blip r:embed="rId10"/>
          <a:stretch>
            <a:fillRect/>
          </a:stretch>
        </p:blipFill>
        <p:spPr>
          <a:xfrm>
            <a:off x="692450" y="1394841"/>
            <a:ext cx="3571875" cy="22212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CuadroTexto 5"/>
          <p:cNvSpPr txBox="1"/>
          <p:nvPr/>
        </p:nvSpPr>
        <p:spPr>
          <a:xfrm>
            <a:off x="772475" y="1057273"/>
            <a:ext cx="25234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Plataforma de civil </a:t>
            </a:r>
            <a:r>
              <a:rPr lang="es-ES" dirty="0" err="1" smtClean="0"/>
              <a:t>comments</a:t>
            </a:r>
            <a:endParaRPr lang="es-ES" dirty="0"/>
          </a:p>
        </p:txBody>
      </p:sp>
      <p:pic>
        <p:nvPicPr>
          <p:cNvPr id="7" name="Sonido grabad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857925" y="3209671"/>
            <a:ext cx="406400" cy="4064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2450" y="4184860"/>
            <a:ext cx="4047303" cy="1691811"/>
          </a:xfrm>
          <a:prstGeom prst="rect">
            <a:avLst/>
          </a:prstGeom>
        </p:spPr>
      </p:pic>
      <p:pic>
        <p:nvPicPr>
          <p:cNvPr id="9" name="dia_motivac_insp_2_kagg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264325" y="5368671"/>
            <a:ext cx="406400" cy="406400"/>
          </a:xfrm>
          <a:prstGeom prst="rect">
            <a:avLst/>
          </a:prstGeom>
        </p:spPr>
      </p:pic>
      <p:pic>
        <p:nvPicPr>
          <p:cNvPr id="10" name="dis_motiv_insp_3_bias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051800" y="47244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850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744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0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3218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772475" y="635428"/>
            <a:ext cx="6983700" cy="62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a" dirty="0" smtClean="0"/>
              <a:t>Motivación. Situación social</a:t>
            </a:r>
            <a:br>
              <a:rPr lang="ca" dirty="0" smtClean="0"/>
            </a:br>
            <a:endParaRPr lang="ca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026" name="Picture 2" descr="https://www.pewresearch.org/wp-content/uploads/sites/9/2017/07/PI_2017.07.11_Online-Harassment_0-02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43" t="498" r="2486" b="36234"/>
          <a:stretch/>
        </p:blipFill>
        <p:spPr bwMode="auto">
          <a:xfrm>
            <a:off x="5093208" y="3465972"/>
            <a:ext cx="3477389" cy="30019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244468" y="5685844"/>
            <a:ext cx="4322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 smtClean="0"/>
              <a:t>Pagina de referencia: </a:t>
            </a:r>
            <a:r>
              <a:rPr lang="es-ES" sz="1200" dirty="0"/>
              <a:t>https://www.pewinternet.org/2017/07/11/online-harassment-2017</a:t>
            </a:r>
            <a:r>
              <a:rPr lang="es-ES" sz="1200" dirty="0" smtClean="0"/>
              <a:t>/</a:t>
            </a:r>
            <a:endParaRPr lang="es-ES" sz="1200" dirty="0"/>
          </a:p>
        </p:txBody>
      </p:sp>
      <p:pic>
        <p:nvPicPr>
          <p:cNvPr id="1028" name="Picture 4" descr="Resultado de imagen de percentage that has received online harassment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" t="4031" r="12821" b="14902"/>
          <a:stretch/>
        </p:blipFill>
        <p:spPr bwMode="auto">
          <a:xfrm>
            <a:off x="715264" y="1315022"/>
            <a:ext cx="4304792" cy="21096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4172885" y="4966757"/>
            <a:ext cx="4578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pic>
        <p:nvPicPr>
          <p:cNvPr id="7" name="diap_motiv_eeuu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68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78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3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772475" y="635428"/>
            <a:ext cx="6983700" cy="62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a" dirty="0" smtClean="0"/>
              <a:t>Motivación. Situación social</a:t>
            </a:r>
            <a:br>
              <a:rPr lang="ca" dirty="0" smtClean="0"/>
            </a:br>
            <a:endParaRPr lang="ca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" name="CuadroTexto 2"/>
          <p:cNvSpPr txBox="1"/>
          <p:nvPr/>
        </p:nvSpPr>
        <p:spPr>
          <a:xfrm>
            <a:off x="466344" y="4966758"/>
            <a:ext cx="3902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 smtClean="0"/>
              <a:t>Pagina de referencia: </a:t>
            </a:r>
            <a:r>
              <a:rPr lang="es-ES" sz="1200" dirty="0" smtClean="0">
                <a:hlinkClick r:id="rId7"/>
              </a:rPr>
              <a:t>https</a:t>
            </a:r>
            <a:r>
              <a:rPr lang="es-ES" sz="1200" dirty="0">
                <a:hlinkClick r:id="rId7"/>
              </a:rPr>
              <a:t>://www.anar.org/wp-content/uploads/2018/09/III-Estudio-sobre-acoso-escolar-y-ciberbullying-seg%C3%BAn-los-afectados.pdf</a:t>
            </a:r>
            <a:endParaRPr lang="es-ES" sz="1200" dirty="0"/>
          </a:p>
        </p:txBody>
      </p:sp>
      <p:sp>
        <p:nvSpPr>
          <p:cNvPr id="4" name="CuadroTexto 3"/>
          <p:cNvSpPr txBox="1"/>
          <p:nvPr/>
        </p:nvSpPr>
        <p:spPr>
          <a:xfrm>
            <a:off x="4172885" y="4966757"/>
            <a:ext cx="4578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pic>
        <p:nvPicPr>
          <p:cNvPr id="7" name="diap_motiv_eeuu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368800" y="3225800"/>
            <a:ext cx="406400" cy="4064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9"/>
          <a:srcRect l="2314" t="2688" r="1232" b="3473"/>
          <a:stretch/>
        </p:blipFill>
        <p:spPr>
          <a:xfrm>
            <a:off x="206729" y="1261527"/>
            <a:ext cx="5120640" cy="25646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10"/>
          <a:srcRect l="3131" r="2728" b="2079"/>
          <a:stretch/>
        </p:blipFill>
        <p:spPr>
          <a:xfrm>
            <a:off x="5295102" y="3494011"/>
            <a:ext cx="3642169" cy="29454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" name="diap_motiv_situ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425551" y="591979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176655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" dur="717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1251531" y="718414"/>
            <a:ext cx="6983700" cy="62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a" dirty="0" smtClean="0"/>
              <a:t>DATOS EN LOS QUE SE BASA EL PROYECTO. </a:t>
            </a:r>
            <a:endParaRPr lang="ca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13"/>
          <a:srcRect r="16811" b="18014"/>
          <a:stretch/>
        </p:blipFill>
        <p:spPr>
          <a:xfrm>
            <a:off x="400050" y="1759005"/>
            <a:ext cx="4263146" cy="7740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CuadroTexto 3"/>
          <p:cNvSpPr txBox="1"/>
          <p:nvPr/>
        </p:nvSpPr>
        <p:spPr>
          <a:xfrm>
            <a:off x="375231" y="1184905"/>
            <a:ext cx="5048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</a:rPr>
              <a:t>1) Test del comportamiento sobre el lenguaje inglés</a:t>
            </a:r>
            <a:endParaRPr lang="es-E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4773494" y="2866589"/>
            <a:ext cx="3831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</a:rPr>
              <a:t>5) Librería de nivel de sentimiento. </a:t>
            </a:r>
            <a:endParaRPr lang="es-E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14"/>
          <a:srcRect b="74407"/>
          <a:stretch/>
        </p:blipFill>
        <p:spPr>
          <a:xfrm>
            <a:off x="375231" y="3322536"/>
            <a:ext cx="4287965" cy="7855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Sonido grabad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263664" y="2593171"/>
            <a:ext cx="406400" cy="406400"/>
          </a:xfrm>
          <a:prstGeom prst="rect">
            <a:avLst/>
          </a:prstGeom>
        </p:spPr>
      </p:pic>
      <p:pic>
        <p:nvPicPr>
          <p:cNvPr id="12" name="Sonido grabado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256796" y="4108633"/>
            <a:ext cx="406400" cy="406400"/>
          </a:xfrm>
          <a:prstGeom prst="rect">
            <a:avLst/>
          </a:prstGeom>
        </p:spPr>
      </p:pic>
      <p:sp>
        <p:nvSpPr>
          <p:cNvPr id="17" name="CuadroTexto 16"/>
          <p:cNvSpPr txBox="1"/>
          <p:nvPr/>
        </p:nvSpPr>
        <p:spPr>
          <a:xfrm>
            <a:off x="350412" y="4515033"/>
            <a:ext cx="5048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4">
                    <a:lumMod val="50000"/>
                  </a:schemeClr>
                </a:solidFill>
              </a:rPr>
              <a:t>3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</a:rPr>
              <a:t>) Agravios en castellano </a:t>
            </a:r>
            <a:endParaRPr lang="es-E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41268" y="5037818"/>
            <a:ext cx="4249019" cy="7411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Sonido grabado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129033" y="5683748"/>
            <a:ext cx="406400" cy="40640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034831" y="1646570"/>
            <a:ext cx="3200400" cy="8763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1" name="Rectángulo 20"/>
          <p:cNvSpPr/>
          <p:nvPr/>
        </p:nvSpPr>
        <p:spPr>
          <a:xfrm>
            <a:off x="4590287" y="1199725"/>
            <a:ext cx="4014216" cy="340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228600">
              <a:lnSpc>
                <a:spcPct val="115000"/>
              </a:lnSpc>
            </a:pPr>
            <a:r>
              <a:rPr lang="ca" dirty="0" smtClean="0">
                <a:solidFill>
                  <a:schemeClr val="accent4">
                    <a:lumMod val="50000"/>
                  </a:schemeClr>
                </a:solidFill>
              </a:rPr>
              <a:t>4) Abreviaturas propias de las redes sociales</a:t>
            </a:r>
            <a:endParaRPr lang="ca" dirty="0"/>
          </a:p>
        </p:txBody>
      </p:sp>
      <p:pic>
        <p:nvPicPr>
          <p:cNvPr id="22" name="Sonido grabado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7935161" y="2066304"/>
            <a:ext cx="406400" cy="406400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/>
        </p:nvPicPr>
        <p:blipFill rotWithShape="1">
          <a:blip r:embed="rId18"/>
          <a:srcRect t="1" r="8080" b="28"/>
          <a:stretch/>
        </p:blipFill>
        <p:spPr>
          <a:xfrm>
            <a:off x="4900497" y="3281827"/>
            <a:ext cx="3900603" cy="16521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0" name="CuadroTexto 29"/>
          <p:cNvSpPr txBox="1"/>
          <p:nvPr/>
        </p:nvSpPr>
        <p:spPr>
          <a:xfrm>
            <a:off x="375231" y="2866590"/>
            <a:ext cx="3831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4">
                    <a:lumMod val="50000"/>
                  </a:schemeClr>
                </a:solidFill>
              </a:rPr>
              <a:t>2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</a:rPr>
              <a:t>) Corpus de lenguaje tóxico en Castellano</a:t>
            </a:r>
            <a:endParaRPr lang="es-E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7" name="Sonido grabado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341561" y="5002001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7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11" grpId="0"/>
      <p:bldP spid="11" grpId="1"/>
      <p:bldP spid="17" grpId="0"/>
      <p:bldP spid="21" grpId="0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1251531" y="889864"/>
            <a:ext cx="6983700" cy="62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a" dirty="0" smtClean="0"/>
              <a:t>TRADUCCIÓN DE LOS TEXTOS EN PYTHON. </a:t>
            </a:r>
            <a:endParaRPr lang="ca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168139"/>
              </p:ext>
            </p:extLst>
          </p:nvPr>
        </p:nvGraphicFramePr>
        <p:xfrm>
          <a:off x="528637" y="1531997"/>
          <a:ext cx="6419850" cy="18508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2005"/>
                <a:gridCol w="3289672"/>
                <a:gridCol w="1848173"/>
              </a:tblGrid>
              <a:tr h="26440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 dirty="0">
                          <a:effectLst/>
                        </a:rPr>
                        <a:t>librería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función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% de aciertos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6440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translate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translator.translate(sentence)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12 de 242 pero a 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79322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 dirty="0" err="1">
                          <a:effectLst/>
                        </a:rPr>
                        <a:t>goslate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 dirty="0" err="1">
                          <a:effectLst/>
                        </a:rPr>
                        <a:t>gs.translate</a:t>
                      </a:r>
                      <a:r>
                        <a:rPr lang="es-ES" sz="1200" dirty="0">
                          <a:effectLst/>
                        </a:rPr>
                        <a:t>(</a:t>
                      </a:r>
                      <a:r>
                        <a:rPr lang="es-ES" sz="1200" dirty="0" err="1">
                          <a:effectLst/>
                        </a:rPr>
                        <a:t>sentence</a:t>
                      </a:r>
                      <a:r>
                        <a:rPr lang="es-ES" sz="1200" dirty="0">
                          <a:effectLst/>
                        </a:rPr>
                        <a:t>, 'en')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Corta la comunicación con 20 consultas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2881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googletrans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translator.translate(res_estand_lib_ins, dest='en')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1200" dirty="0">
                          <a:effectLst/>
                        </a:rPr>
                        <a:t>4 de 242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r="1593" b="22691"/>
          <a:stretch/>
        </p:blipFill>
        <p:spPr>
          <a:xfrm>
            <a:off x="4909131" y="3763863"/>
            <a:ext cx="3530019" cy="23892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Sonido grabad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1487" y="574675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62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3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1251531" y="718414"/>
            <a:ext cx="6983700" cy="62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ca" dirty="0" smtClean="0"/>
              <a:t>MODELOS PRESENTES EN EL MERCADO. </a:t>
            </a:r>
            <a:endParaRPr lang="ca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4" name="CuadroTexto 3"/>
          <p:cNvSpPr txBox="1"/>
          <p:nvPr/>
        </p:nvSpPr>
        <p:spPr>
          <a:xfrm>
            <a:off x="375231" y="1184905"/>
            <a:ext cx="5048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</a:rPr>
              <a:t>1) Test del comportamiento sobre el lenguaje inglés</a:t>
            </a:r>
            <a:endParaRPr lang="es-E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8" name="Sonido grabad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07106" y="79461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09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UOC">
  <a:themeElements>
    <a:clrScheme name="UOC masterbrand">
      <a:dk1>
        <a:srgbClr val="000078"/>
      </a:dk1>
      <a:lt1>
        <a:srgbClr val="FFFFFF"/>
      </a:lt1>
      <a:dk2>
        <a:srgbClr val="000000"/>
      </a:dk2>
      <a:lt2>
        <a:srgbClr val="FFFFFF"/>
      </a:lt2>
      <a:accent1>
        <a:srgbClr val="000078"/>
      </a:accent1>
      <a:accent2>
        <a:srgbClr val="212121"/>
      </a:accent2>
      <a:accent3>
        <a:srgbClr val="706F6F"/>
      </a:accent3>
      <a:accent4>
        <a:srgbClr val="73EDFF"/>
      </a:accent4>
      <a:accent5>
        <a:srgbClr val="D0D0D0"/>
      </a:accent5>
      <a:accent6>
        <a:srgbClr val="F8F8F8"/>
      </a:accent6>
      <a:hlink>
        <a:srgbClr val="000078"/>
      </a:hlink>
      <a:folHlink>
        <a:srgbClr val="73E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C_Masterbrand_Ppt_office_4_3_esp" id="{EA55AC53-0543-D646-84DE-A794BDE44E52}" vid="{0005FC6F-085A-1F4E-9920-5E2841B2D335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Plantilla_UOC_Masterbrand_Ppt_office_4_3_esp</Template>
  <TotalTime>1146</TotalTime>
  <Words>513</Words>
  <Application>Microsoft Office PowerPoint</Application>
  <PresentationFormat>Presentación en pantalla (4:3)</PresentationFormat>
  <Paragraphs>88</Paragraphs>
  <Slides>14</Slides>
  <Notes>13</Notes>
  <HiddenSlides>0</HiddenSlides>
  <MMClips>20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Arial</vt:lpstr>
      <vt:lpstr>Calibri</vt:lpstr>
      <vt:lpstr>Georgia</vt:lpstr>
      <vt:lpstr>Times New Roman</vt:lpstr>
      <vt:lpstr>UOC</vt:lpstr>
      <vt:lpstr>Procesamiento de lenguaje natural tóxico en redes sociales</vt:lpstr>
      <vt:lpstr>Presentación de PowerPoint</vt:lpstr>
      <vt:lpstr>Presentación de PowerPoint</vt:lpstr>
      <vt:lpstr>Motivación.  Inspiración  </vt:lpstr>
      <vt:lpstr>Motivación. Situación social  </vt:lpstr>
      <vt:lpstr>Motivación. Situación social  </vt:lpstr>
      <vt:lpstr>DATOS EN LOS QUE SE BASA EL PROYECTO.  </vt:lpstr>
      <vt:lpstr>TRADUCCIÓN DE LOS TEXTOS EN PYTHON.  </vt:lpstr>
      <vt:lpstr>MODELOS PRESENTES EN EL MERCADO.  </vt:lpstr>
      <vt:lpstr>DATOS EN LOS QUE SE BASA EL PROYECTO.  </vt:lpstr>
      <vt:lpstr>Página muestra: texto. Misión, visión y valores </vt:lpstr>
      <vt:lpstr>Opción B página interior: 2 columnas </vt:lpstr>
      <vt:lpstr>Página muestra: texto. Los cinco valores de la UOC </vt:lpstr>
      <vt:lpstr>Presentación de PowerPoint</vt:lpstr>
    </vt:vector>
  </TitlesOfParts>
  <Company>GMV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Procesamiento de lenguaje natural tóxico en redes sociales</dc:title>
  <dc:creator>Esperanza Rodríguez-Correa Fernández</dc:creator>
  <cp:lastModifiedBy>Esperanza Rodríguez-Correa Fernández</cp:lastModifiedBy>
  <cp:revision>32</cp:revision>
  <dcterms:created xsi:type="dcterms:W3CDTF">2019-06-29T15:19:12Z</dcterms:created>
  <dcterms:modified xsi:type="dcterms:W3CDTF">2019-06-30T10:25:17Z</dcterms:modified>
</cp:coreProperties>
</file>